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Raleway"/>
      <p:regular r:id="rId42"/>
      <p:bold r:id="rId43"/>
      <p:italic r:id="rId44"/>
      <p:boldItalic r:id="rId45"/>
    </p:embeddedFont>
    <p:embeddedFont>
      <p:font typeface="Helvetica Neue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70">
          <p15:clr>
            <a:srgbClr val="747775"/>
          </p15:clr>
        </p15:guide>
        <p15:guide id="2" orient="horz" pos="1335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Vadim Roschin"/>
  <p:cmAuthor clrIdx="1" id="1" initials="" lastIdx="1" name="Ira Lensberr"/>
  <p:cmAuthor clrIdx="2" id="2" initials="" lastIdx="8" name="Шамиль Хайртдинов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0"/>
        <p:guide pos="133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aleway-regular.fntdata"/><Relationship Id="rId41" Type="http://schemas.openxmlformats.org/officeDocument/2006/relationships/slide" Target="slides/slide35.xml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HelveticaNeue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1-11T09:53:51.811">
    <p:pos x="151" y="584"/>
    <p:text>Заголовок мне кажется тежелым, но догадываюсь, что времени упрощать его уже нет((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4-11-11T16:58:25.939">
    <p:pos x="96" y="125"/>
    <p:text>Я бы поправил пару моментов по стилистике, но это жипег. Ну и критичных ошибок там нет</p:text>
  </p:cm>
  <p:cm authorId="1" idx="1" dt="2024-11-11T16:58:25.939">
    <p:pos x="96" y="125"/>
    <p:text>Это скрин с сайта живем с этим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1" dt="2024-11-07T07:23:02.570">
    <p:pos x="169" y="370"/>
    <p:text>Я бы проговорил затравку перед историей про тренды "Ковид бахнул, мы развивали доставку, 2 раза думали над платформой, но получилось только с 3 раза, вот сейчас расскажу как не сдаться на этом пути</p:text>
  </p:cm>
  <p:cm authorId="2" idx="2" dt="2024-11-07T07:16:25.329">
    <p:pos x="301" y="918"/>
    <p:text>Можно ли сюда выводить кол-во сделок, не является ли это конфиденциальной информацией, на слайде я это отобразил и проговариваю что рост от тысяч до миллионов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3" dt="2024-11-07T07:11:59.875">
    <p:pos x="2863" y="2354"/>
    <p:text>Упомянть что TTM скоращается до 0 или близкого к этому значения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4" dt="2024-11-07T07:23:43.198">
    <p:pos x="147" y="391"/>
    <p:text>Я бы еще подсветил тот момент, что на 1 и 2 интерациях потенциальные команды заказчики еще не имели своих CJM и сами плохо представляли свои продукты, что делало невозможным сразу пойти по 3-му сценарию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5" dt="2024-11-07T07:17:43.679">
    <p:pos x="1025" y="548"/>
    <p:text>Рассказать почему отказали, сделать акцент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6" dt="2024-11-07T07:18:17.273">
    <p:pos x="147" y="391"/>
    <p:text>Почему мы все же пошли в эту историю не смотря на то что нам отказали, важно сделать акцент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11-11T09:50:37.867">
    <p:pos x="6000" y="0"/>
    <p:text>Вот на этом слайде перегруз, можем что-то с этим сделать? Разобъем на два мб?</p:text>
  </p:cm>
  <p:cm authorId="2" idx="7" dt="2024-11-07T07:24:22.829">
    <p:pos x="147" y="391"/>
    <p:text>Мы как тех со стороны теха видим определенные тренды которые можем проработать и сделать в платформу потому что со стороны продукта это не заметно, для них важен продуктовая составояющая</p:text>
  </p:cm>
  <p:cm authorId="2" idx="8" dt="2024-11-07T07:24:22.829">
    <p:pos x="147" y="391"/>
    <p:text>Итог подвести - "с точки зрения платформизации мы как инженерные руководители можем увидеть и сделать то, на что вряд ли обратят внимания специалисты бизнеса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11-11T09:53:04.114">
    <p:pos x="2879" y="584"/>
    <p:text>вот эти четыре куска текста оформить бы одним блоком "Советы"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034f1b84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g31034f1b84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034f1b843_0_8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И тут же мы можем предложить наш огромный опыт </a:t>
            </a:r>
            <a:endParaRPr/>
          </a:p>
        </p:txBody>
      </p:sp>
      <p:sp>
        <p:nvSpPr>
          <p:cNvPr id="181" name="Google Shape;181;g31034f1b843_0_8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034f1b843_0_4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Глава 2. Все решено, берем нашу транзакцию и делаем платформу. Ведь кто, как не мы лучше умеет ее готовить? Погнали!</a:t>
            </a:r>
            <a:endParaRPr/>
          </a:p>
        </p:txBody>
      </p:sp>
      <p:sp>
        <p:nvSpPr>
          <p:cNvPr id="199" name="Google Shape;199;g31034f1b843_0_4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034f1b843_0_8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31034f1b843_0_8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034f1b843_0_8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31034f1b843_0_8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034f1b843_0_9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Да уж, такого мы не ожидали и инженерный подход кажется не сработал</a:t>
            </a:r>
            <a:endParaRPr/>
          </a:p>
        </p:txBody>
      </p:sp>
      <p:sp>
        <p:nvSpPr>
          <p:cNvPr id="233" name="Google Shape;233;g31034f1b843_0_9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034f1b843_0_9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Нужно что то менять, и мы решили что пора перейти на продуктовый метод разрабтки.</a:t>
            </a:r>
            <a:endParaRPr/>
          </a:p>
        </p:txBody>
      </p:sp>
      <p:sp>
        <p:nvSpPr>
          <p:cNvPr id="239" name="Google Shape;239;g31034f1b843_0_9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034f1b843_0_4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А с чего начинается продуктовый подход - с потребностей пользоваталей, для нас это стало главной задачей на данном этапе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31034f1b843_0_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034f1b843_0_10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31034f1b843_0_10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13e5fd0cb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3113e5fd0cb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13e5fd0cb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g3113e5fd0cb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034f1b843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31034f1b843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13e5fd0cb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И тут нас ждал сюрприз – чтобы выдать ставки, нужен рабочий продукт, а чтобы был рабочий продукт – нам нужны ставки. Получился замкнутый круг.</a:t>
            </a:r>
            <a:endParaRPr/>
          </a:p>
        </p:txBody>
      </p:sp>
      <p:sp>
        <p:nvSpPr>
          <p:cNvPr id="296" name="Google Shape;296;g3113e5fd0cb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034f1b843_0_4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Ну мы же ребята </a:t>
            </a:r>
            <a:r>
              <a:rPr lang="ru"/>
              <a:t>инициативные</a:t>
            </a:r>
            <a:r>
              <a:rPr lang="ru"/>
              <a:t> – не унываем. И мы верим в свою команду. Глава 4</a:t>
            </a:r>
            <a:endParaRPr/>
          </a:p>
        </p:txBody>
      </p:sp>
      <p:sp>
        <p:nvSpPr>
          <p:cNvPr id="302" name="Google Shape;302;g31034f1b843_0_4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13e5fd0cb_0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Итак, что у нас еще есть из вариантов? Не так уж и много с учетом продуктовых планов, которые мы верстаем на год вперед. Но мы закладываем процентов 30 времени на техдолг, технические инициативы и дополнительны влеты, будем исходить из того что есть. Тем более, что мы верим в то, что делаем правильное дело.</a:t>
            </a:r>
            <a:endParaRPr/>
          </a:p>
        </p:txBody>
      </p:sp>
      <p:sp>
        <p:nvSpPr>
          <p:cNvPr id="310" name="Google Shape;310;g3113e5fd0cb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13e5fd0cb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И если бы мы остановились на этом этапе, то мое лицо выглядело бы так, но мы живем в реальном мире, поэтому часть технических инициатив мы переместили в новую команду.</a:t>
            </a:r>
            <a:endParaRPr/>
          </a:p>
        </p:txBody>
      </p:sp>
      <p:sp>
        <p:nvSpPr>
          <p:cNvPr id="323" name="Google Shape;323;g3113e5fd0cb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13e5fd0cb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Итак, решено – собираем команду, теперь пришло время подумать, чем ее нагрузить.</a:t>
            </a:r>
            <a:endParaRPr/>
          </a:p>
        </p:txBody>
      </p:sp>
      <p:sp>
        <p:nvSpPr>
          <p:cNvPr id="338" name="Google Shape;338;g3113e5fd0cb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1034f1b843_0_4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И нас есть команда и есть целевой вижн платформы, пришло вермя еще одной ценности - Упрощай</a:t>
            </a:r>
            <a:endParaRPr/>
          </a:p>
        </p:txBody>
      </p:sp>
      <p:sp>
        <p:nvSpPr>
          <p:cNvPr id="346" name="Google Shape;346;g31034f1b843_0_4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113e5fd0cb_0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g3113e5fd0cb_0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113e5fd0cb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Чтобы платформой пользовались, она должна быть сложной внутри (то есть выполнять то для чего она создается), но простой снаружи.</a:t>
            </a:r>
            <a:endParaRPr/>
          </a:p>
        </p:txBody>
      </p:sp>
      <p:sp>
        <p:nvSpPr>
          <p:cNvPr id="369" name="Google Shape;369;g3113e5fd0cb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034f1b843_0_4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Работа началась и мы стали активно двигаться вперед. Но все так же получали запросы от команд, что транзакционная платформа должна давать не только бэкенд-функциоанльность и но обвесы вокруг. Понятно что одна команда, состоящая из бэкендеров тут не вывезет. Собираем всю свою инициативность в кулак и начинаем решать быстро и аргументированно. Так как мы попробовали все, кроме самого сложного варианта – выделения ставок – переходим к нему. Напомню, что к этому времени часть работ уже активно ведется и корневая сущность уже запустилась, но народ требует большего. И в наших силах это дать.</a:t>
            </a:r>
            <a:endParaRPr/>
          </a:p>
        </p:txBody>
      </p:sp>
      <p:sp>
        <p:nvSpPr>
          <p:cNvPr id="386" name="Google Shape;386;g31034f1b843_0_4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113e5fd0cb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g3113e5fd0cb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034f1b843_0_4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31034f1b843_0_4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13e5fd0cb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g3113e5fd0cb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13e5fd0cb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g3113e5fd0cb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113e5fd0cb_0_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g3113e5fd0cb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1034f1b843_0_10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g31034f1b843_0_10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113e5fd0cb_0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5" name="Google Shape;455;g3113e5fd0cb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034f1b843_0_1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g31034f1b843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034f1b843_0_4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31034f1b843_0_4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034f1b843_0_6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Так выглядят ценности Авито. Если стало интересно – ценности можно найти в манифесте, он в открытом доступе.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31034f1b843_0_6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034f1b843_0_3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Итак, глава первая, результат начинается с меня. Если посмотреть на мой опыт – это действительно так, транзакции в какой-то мере начинались с меня, но тут речь о другом. Давайте же взглянем, с чего все начиналось.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31034f1b843_0_3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034f1b843_0_8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Предпосылки транзакционной платформе зарождались у нас еще с 2020 года, когда стало понятно что мир движется в онлайнофикацию всех сфер жизни. И то, что раньше казалось фантастикой, стало обыденностью. Еще 10 лет назад никто не думал что еду из ресторанов можно заказывать домой, тебе быстро ее привезут и она будет еще теплой. Сейчас же онлайн прочно вошел в нашу жизнь: от заказа товара до выполнения операций на госуслугах или в налоговом кабинете. Все перешло в онлайн.</a:t>
            </a:r>
            <a:endParaRPr/>
          </a:p>
        </p:txBody>
      </p:sp>
      <p:sp>
        <p:nvSpPr>
          <p:cNvPr id="148" name="Google Shape;148;g31034f1b843_0_8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034f1b843_0_6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Если посмотреть на тренды роста сделок, то мы видим, что до 2020 года количество сделок исчислялось тысячами, но 2020 год все изменил – теперь счет идет на миллионы. Это же можно сказать о развитии онлайн-опыта, на графике вы видите количество онлайн-возможностей начиная с 2017, этот показатель немного растет до 2022-2023 годов, после чего заметен стремительный рост и запуски сделок. Это статистика Авито, но и в других сферах и компаниях такие же тренды.</a:t>
            </a:r>
            <a:endParaRPr/>
          </a:p>
        </p:txBody>
      </p:sp>
      <p:sp>
        <p:nvSpPr>
          <p:cNvPr id="161" name="Google Shape;161;g31034f1b843_0_6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034f1b843_0_7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/>
              <a:t>Итак, мы подошли к нашей транзакции, сейчас я вам покажу эволюцию транзакционной сделки…. И когда мы поняли что кол-во сделок будет увеличиваться, наша инженерная смекалка подсказала нам – «зачем каждый раз создавать транзакцию с нуля? Уже все готово, давайте немного ее подтюним и пусть все пользуются. Хороший же подход, немного отмасштабируем, где то автоматизируем, завернем в процессы и вуаля – все готово, все пользуются, всем профит».</a:t>
            </a:r>
            <a:endParaRPr/>
          </a:p>
        </p:txBody>
      </p:sp>
      <p:sp>
        <p:nvSpPr>
          <p:cNvPr id="171" name="Google Shape;171;g31034f1b843_0_7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ик" showMasterSp="0">
  <p:cSld name="титульник">
    <p:bg>
      <p:bgPr>
        <a:solidFill>
          <a:srgbClr val="000000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176751" y="928323"/>
            <a:ext cx="40518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>
            <a:lvl1pPr indent="-228600" lvl="0" marL="457200" marR="0" algn="l">
              <a:lnSpc>
                <a:spcPct val="7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  <a:defRPr b="1" i="0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228630" y="4676779"/>
            <a:ext cx="24138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1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3" type="body"/>
          </p:nvPr>
        </p:nvSpPr>
        <p:spPr>
          <a:xfrm>
            <a:off x="2328617" y="4676779"/>
            <a:ext cx="24138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1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3"/>
          <p:cNvSpPr txBox="1"/>
          <p:nvPr/>
        </p:nvSpPr>
        <p:spPr>
          <a:xfrm>
            <a:off x="2330716" y="259186"/>
            <a:ext cx="452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Helvetica Neue"/>
              <a:buNone/>
            </a:pPr>
            <a:r>
              <a:rPr b="0" i="0" lang="ru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</a:t>
            </a:r>
            <a:endParaRPr b="0" i="0" sz="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418965" y="259186"/>
            <a:ext cx="295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Helvetica Neue"/>
              <a:buNone/>
            </a:pPr>
            <a:r>
              <a:rPr b="0" i="0" lang="ru" sz="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2024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изображение копия">
  <p:cSld name="текст и изображение копия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93209" y="262388"/>
            <a:ext cx="312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218276" y="1857040"/>
            <a:ext cx="28905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222482" y="1220825"/>
            <a:ext cx="14097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3" type="body"/>
          </p:nvPr>
        </p:nvSpPr>
        <p:spPr>
          <a:xfrm>
            <a:off x="224433" y="612216"/>
            <a:ext cx="1797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" name="Google Shape;63;p14"/>
          <p:cNvSpPr/>
          <p:nvPr>
            <p:ph idx="4" type="pic"/>
          </p:nvPr>
        </p:nvSpPr>
        <p:spPr>
          <a:xfrm>
            <a:off x="4626174" y="612217"/>
            <a:ext cx="4279800" cy="426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43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лючительный">
  <p:cSld name="заключительный">
    <p:bg>
      <p:bgPr>
        <a:solidFill>
          <a:srgbClr val="00000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1027865" y="4441575"/>
            <a:ext cx="1458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spAutoFit/>
          </a:bodyPr>
          <a:lstStyle>
            <a:lvl1pPr indent="-228600" lvl="0" marL="457200" marR="0" algn="l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2" type="body"/>
          </p:nvPr>
        </p:nvSpPr>
        <p:spPr>
          <a:xfrm>
            <a:off x="1015718" y="3630238"/>
            <a:ext cx="17034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spAutoFit/>
          </a:bodyPr>
          <a:lstStyle>
            <a:lvl1pPr indent="-228600" lvl="0" marL="457200" marR="0" algn="l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3" type="body"/>
          </p:nvPr>
        </p:nvSpPr>
        <p:spPr>
          <a:xfrm>
            <a:off x="234702" y="2260885"/>
            <a:ext cx="22437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4" type="body"/>
          </p:nvPr>
        </p:nvSpPr>
        <p:spPr>
          <a:xfrm>
            <a:off x="234980" y="1753778"/>
            <a:ext cx="2413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5" type="body"/>
          </p:nvPr>
        </p:nvSpPr>
        <p:spPr>
          <a:xfrm>
            <a:off x="4465690" y="1753778"/>
            <a:ext cx="2413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6" type="body"/>
          </p:nvPr>
        </p:nvSpPr>
        <p:spPr>
          <a:xfrm>
            <a:off x="4492847" y="2241835"/>
            <a:ext cx="2207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>
            <a:lvl1pPr indent="-2984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Char char="•"/>
              <a:def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7" type="body"/>
          </p:nvPr>
        </p:nvSpPr>
        <p:spPr>
          <a:xfrm>
            <a:off x="4492847" y="2497663"/>
            <a:ext cx="2207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>
            <a:lvl1pPr indent="-2984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Char char="•"/>
              <a:def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8" type="body"/>
          </p:nvPr>
        </p:nvSpPr>
        <p:spPr>
          <a:xfrm>
            <a:off x="4492847" y="2759321"/>
            <a:ext cx="22071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>
            <a:lvl1pPr indent="-29845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Char char="•"/>
              <a:def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" name="Google Shape;73;p15"/>
          <p:cNvSpPr txBox="1"/>
          <p:nvPr/>
        </p:nvSpPr>
        <p:spPr>
          <a:xfrm>
            <a:off x="1318022" y="271941"/>
            <a:ext cx="951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r>
              <a:rPr b="1" i="0" lang="ru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 b="1" i="0" sz="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593209" y="262388"/>
            <a:ext cx="312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491" y="288609"/>
            <a:ext cx="699494" cy="120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 с цитатой 2">
  <p:cSld name="перебивка с цитатой 2">
    <p:bg>
      <p:bgPr>
        <a:solidFill>
          <a:srgbClr val="E0E7EC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>
            <p:ph idx="2" type="media"/>
          </p:nvPr>
        </p:nvSpPr>
        <p:spPr>
          <a:xfrm>
            <a:off x="5948224" y="828902"/>
            <a:ext cx="1958400" cy="11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691354" y="1590790"/>
            <a:ext cx="77613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spAutoFit/>
          </a:bodyPr>
          <a:lstStyle>
            <a:lvl1pPr indent="-228600" lvl="0" marL="457200" marR="0" algn="ctr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Helvetica Neue"/>
              <a:buNone/>
              <a:defRPr b="1" i="0" sz="4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593209" y="262388"/>
            <a:ext cx="312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изображение">
  <p:cSld name="текст и изображение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388459" y="262388"/>
            <a:ext cx="517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230975" y="1857040"/>
            <a:ext cx="28905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3" name="Google Shape;83;p17"/>
          <p:cNvSpPr/>
          <p:nvPr>
            <p:ph idx="2" type="pic"/>
          </p:nvPr>
        </p:nvSpPr>
        <p:spPr>
          <a:xfrm>
            <a:off x="4626173" y="612216"/>
            <a:ext cx="4279800" cy="42552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228831" y="1220825"/>
            <a:ext cx="14097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224433" y="612216"/>
            <a:ext cx="13707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1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 копия">
  <p:cSld name="пустой слайд копия"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1318022" y="271941"/>
            <a:ext cx="951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r>
              <a:rPr b="1" i="0" lang="ru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 b="1" i="0" sz="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593209" y="262388"/>
            <a:ext cx="312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491" y="288609"/>
            <a:ext cx="699494" cy="120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 с цитатой 1">
  <p:cSld name="перебивка с цитатой 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593209" y="262388"/>
            <a:ext cx="312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1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2" name="Google Shape;92;p19"/>
          <p:cNvSpPr/>
          <p:nvPr>
            <p:ph idx="2" type="pic"/>
          </p:nvPr>
        </p:nvSpPr>
        <p:spPr>
          <a:xfrm>
            <a:off x="-61852" y="-35496"/>
            <a:ext cx="9267600" cy="52146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1357240" y="2081209"/>
            <a:ext cx="6429600" cy="18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spAutoFit/>
          </a:bodyPr>
          <a:lstStyle>
            <a:lvl1pPr indent="-228600" lvl="0" marL="457200" marR="0" algn="ctr">
              <a:lnSpc>
                <a:spcPct val="7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  <a:defRPr b="1" i="0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1233907" y="245213"/>
            <a:ext cx="25362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b="1" i="0" lang="ru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Москва | 2024</a:t>
            </a:r>
            <a:endParaRPr b="1" i="0" sz="1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58300" y="298605"/>
            <a:ext cx="691159" cy="1191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4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8.png"/><Relationship Id="rId7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4.xml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Relationship Id="rId4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5.xml"/><Relationship Id="rId4" Type="http://schemas.openxmlformats.org/officeDocument/2006/relationships/image" Target="../media/image51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5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6.xml"/><Relationship Id="rId4" Type="http://schemas.openxmlformats.org/officeDocument/2006/relationships/image" Target="../media/image5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7.xml"/><Relationship Id="rId4" Type="http://schemas.openxmlformats.org/officeDocument/2006/relationships/image" Target="../media/image42.png"/><Relationship Id="rId5" Type="http://schemas.openxmlformats.org/officeDocument/2006/relationships/image" Target="../media/image47.png"/><Relationship Id="rId6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jp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8.xml"/><Relationship Id="rId4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comments" Target="../comments/comment9.xml"/><Relationship Id="rId4" Type="http://schemas.openxmlformats.org/officeDocument/2006/relationships/image" Target="../media/image46.png"/><Relationship Id="rId5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3.xml"/><Relationship Id="rId4" Type="http://schemas.openxmlformats.org/officeDocument/2006/relationships/image" Target="../media/image33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" id="98" name="Google Shape;98;p20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433" y="251167"/>
            <a:ext cx="1345672" cy="208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" id="99" name="Google Shape;99;p20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01898" y="276051"/>
            <a:ext cx="348239" cy="2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240250" y="928325"/>
            <a:ext cx="5844300" cy="30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7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lang="ru" sz="4000"/>
              <a:t>Как начать думать </a:t>
            </a:r>
            <a:endParaRPr sz="4000"/>
          </a:p>
          <a:p>
            <a:pPr indent="0" lvl="0" marL="0" rtl="0" algn="l">
              <a:lnSpc>
                <a:spcPct val="7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lang="ru" sz="4000"/>
              <a:t>про </a:t>
            </a:r>
            <a:r>
              <a:rPr lang="ru" sz="4000"/>
              <a:t>платформы</a:t>
            </a:r>
            <a:r>
              <a:rPr lang="ru" sz="4000"/>
              <a:t> </a:t>
            </a:r>
            <a:endParaRPr sz="4000"/>
          </a:p>
          <a:p>
            <a:pPr indent="0" lvl="0" marL="0" rtl="0" algn="l">
              <a:lnSpc>
                <a:spcPct val="7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lang="ru" sz="4000"/>
              <a:t>на примере Транзакционной платформы</a:t>
            </a:r>
            <a:endParaRPr sz="4000"/>
          </a:p>
          <a:p>
            <a:pPr indent="0" lvl="0" marL="0" rtl="0" algn="l">
              <a:lnSpc>
                <a:spcPct val="7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sz="4000"/>
          </a:p>
          <a:p>
            <a:pPr indent="0" lvl="0" marL="0" rtl="0" algn="l">
              <a:lnSpc>
                <a:spcPct val="7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lang="ru" sz="1600"/>
              <a:t>(... даже если с первого раза не получилось)</a:t>
            </a:r>
            <a:endParaRPr sz="1600"/>
          </a:p>
        </p:txBody>
      </p:sp>
      <p:sp>
        <p:nvSpPr>
          <p:cNvPr id="101" name="Google Shape;101;p20"/>
          <p:cNvSpPr txBox="1"/>
          <p:nvPr>
            <p:ph idx="2" type="body"/>
          </p:nvPr>
        </p:nvSpPr>
        <p:spPr>
          <a:xfrm>
            <a:off x="228630" y="4676779"/>
            <a:ext cx="24138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lang="ru"/>
              <a:t>Хайртдинов Шамиль</a:t>
            </a:r>
            <a:endParaRPr/>
          </a:p>
        </p:txBody>
      </p:sp>
      <p:sp>
        <p:nvSpPr>
          <p:cNvPr id="102" name="Google Shape;102;p20"/>
          <p:cNvSpPr txBox="1"/>
          <p:nvPr>
            <p:ph idx="3" type="body"/>
          </p:nvPr>
        </p:nvSpPr>
        <p:spPr>
          <a:xfrm>
            <a:off x="2328626" y="4676775"/>
            <a:ext cx="35742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lang="ru"/>
              <a:t>Технический руководитель кластера</a:t>
            </a:r>
            <a:endParaRPr/>
          </a:p>
        </p:txBody>
      </p:sp>
      <p:sp>
        <p:nvSpPr>
          <p:cNvPr id="103" name="Google Shape;103;p20"/>
          <p:cNvSpPr txBox="1"/>
          <p:nvPr>
            <p:ph idx="2" type="body"/>
          </p:nvPr>
        </p:nvSpPr>
        <p:spPr>
          <a:xfrm>
            <a:off x="364958" y="3924812"/>
            <a:ext cx="3979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lang="ru">
                <a:solidFill>
                  <a:srgbClr val="000000"/>
                </a:solidFill>
              </a:rPr>
              <a:t>Желтым выделены подсказки, их смело удаляйте при работе(В СВОЕЙ КОПИИ!)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90134" y="775234"/>
            <a:ext cx="3142148" cy="359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4425" y="1916450"/>
            <a:ext cx="2952003" cy="295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84" name="Google Shape;184;p29"/>
          <p:cNvSpPr txBox="1"/>
          <p:nvPr>
            <p:ph idx="4" type="body"/>
          </p:nvPr>
        </p:nvSpPr>
        <p:spPr>
          <a:xfrm>
            <a:off x="234454" y="622200"/>
            <a:ext cx="4505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ru"/>
              <a:t>Что мы можем предложить?</a:t>
            </a:r>
            <a:endParaRPr/>
          </a:p>
        </p:txBody>
      </p:sp>
      <p:sp>
        <p:nvSpPr>
          <p:cNvPr id="185" name="Google Shape;185;p29"/>
          <p:cNvSpPr txBox="1"/>
          <p:nvPr/>
        </p:nvSpPr>
        <p:spPr>
          <a:xfrm>
            <a:off x="226974" y="3737525"/>
            <a:ext cx="20094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Большая, разнообразная транзакция в товарах, охватывающая большинство разных схем взаимодействия между покупателем и продавцом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2384250" y="3737525"/>
            <a:ext cx="19170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Рабочие сервисы, которые можно переиспользовать, чтобы сделать горизонтальное решение, подходящее для всех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4546091" y="3737523"/>
            <a:ext cx="21150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Создание каждого компонента от момента продуктового </a:t>
            </a: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дискавери</a:t>
            </a: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 до релиза может </a:t>
            </a: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занимать от 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3 мес до 1 год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226964" y="2739802"/>
            <a:ext cx="2009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Взрослая транзакция с большим количеством возможностей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2384254" y="2739802"/>
            <a:ext cx="2009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Готовая инфраструктура, которую можно переиспользовать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4546091" y="2739802"/>
            <a:ext cx="20094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Сокращение TTM за счет наличия всех компонентов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6696374" y="3737523"/>
            <a:ext cx="21639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Самая опытная команда, которая участвовала 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в создании и проработке практически всех транзакционных продуктов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6696374" y="2739802"/>
            <a:ext cx="2009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Опытная команда, которая может проконсультировать и помочь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2195" y="1345641"/>
            <a:ext cx="1293121" cy="1293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8424" y="1346575"/>
            <a:ext cx="1369252" cy="136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3357" y="1346581"/>
            <a:ext cx="1293121" cy="1293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63281" y="1345659"/>
            <a:ext cx="1293121" cy="1293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idx="12" type="sldNum"/>
          </p:nvPr>
        </p:nvSpPr>
        <p:spPr>
          <a:xfrm>
            <a:off x="8593209" y="262388"/>
            <a:ext cx="312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0" y="1729475"/>
            <a:ext cx="91440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spAutoFit/>
          </a:bodyPr>
          <a:lstStyle/>
          <a:p>
            <a:pPr indent="0" lvl="0" marL="0" rtl="0" algn="ctr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Helvetica Neue"/>
              <a:buNone/>
            </a:pPr>
            <a:r>
              <a:rPr lang="ru"/>
              <a:t>Действуй</a:t>
            </a:r>
            <a:endParaRPr/>
          </a:p>
          <a:p>
            <a:pPr indent="0" lvl="0" marL="0" rtl="0" algn="ctr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Helvetica Neue"/>
              <a:buNone/>
            </a:pPr>
            <a:r>
              <a:rPr lang="ru"/>
              <a:t>масштабно </a:t>
            </a:r>
            <a:endParaRPr/>
          </a:p>
          <a:p>
            <a:pPr indent="0" lvl="0" marL="0" rtl="0" algn="ctr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Helvetica Neue"/>
              <a:buNone/>
            </a:pPr>
            <a:r>
              <a:rPr lang="ru"/>
              <a:t>и смело</a:t>
            </a:r>
            <a:endParaRPr/>
          </a:p>
        </p:txBody>
      </p:sp>
      <p:pic>
        <p:nvPicPr>
          <p:cNvPr descr="Изображение" id="203" name="Google Shape;20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1355" y="3497265"/>
            <a:ext cx="2581276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-1" y="1307075"/>
            <a:ext cx="914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ru" sz="2000">
                <a:latin typeface="Helvetica Neue"/>
                <a:ea typeface="Helvetica Neue"/>
                <a:cs typeface="Helvetica Neue"/>
                <a:sym typeface="Helvetica Neue"/>
              </a:rPr>
              <a:t>Глава 2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210" name="Google Shape;210;p31"/>
          <p:cNvSpPr txBox="1"/>
          <p:nvPr>
            <p:ph idx="4" type="body"/>
          </p:nvPr>
        </p:nvSpPr>
        <p:spPr>
          <a:xfrm>
            <a:off x="234454" y="622200"/>
            <a:ext cx="4505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ru"/>
              <a:t>Первые шаги</a:t>
            </a:r>
            <a:endParaRPr/>
          </a:p>
        </p:txBody>
      </p:sp>
      <p:sp>
        <p:nvSpPr>
          <p:cNvPr id="211" name="Google Shape;211;p31"/>
          <p:cNvSpPr txBox="1"/>
          <p:nvPr/>
        </p:nvSpPr>
        <p:spPr>
          <a:xfrm>
            <a:off x="230419" y="3567089"/>
            <a:ext cx="21639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Создали рабочую группу из инициативных инженеров 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и менеджеров нашего подразделения.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3420156" y="3567089"/>
            <a:ext cx="21639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Проработали концепцию переиспользования существующей транзакции 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и запуска на ней других продуктов.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6590238" y="3567089"/>
            <a:ext cx="21150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Пришли к командам, 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у которых есть планы по запуску транзакционных продуктов, и представили им свою идею.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230419" y="2924686"/>
            <a:ext cx="2009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Собрали команду единомышленников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3420156" y="2924686"/>
            <a:ext cx="2009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Концепция переиспользования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6590238" y="2924686"/>
            <a:ext cx="2009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Собрали потребителей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Изображение" id="217" name="Google Shape;217;p31"/>
          <p:cNvPicPr preferRelativeResize="0"/>
          <p:nvPr/>
        </p:nvPicPr>
        <p:blipFill rotWithShape="1">
          <a:blip r:embed="rId3">
            <a:alphaModFix/>
          </a:blip>
          <a:srcRect b="14427" l="0" r="0" t="14428"/>
          <a:stretch/>
        </p:blipFill>
        <p:spPr>
          <a:xfrm>
            <a:off x="230419" y="1770524"/>
            <a:ext cx="1426743" cy="1015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" id="218" name="Google Shape;218;p31"/>
          <p:cNvPicPr preferRelativeResize="0"/>
          <p:nvPr/>
        </p:nvPicPr>
        <p:blipFill rotWithShape="1">
          <a:blip r:embed="rId4">
            <a:alphaModFix/>
          </a:blip>
          <a:srcRect b="14427" l="0" r="0" t="14428"/>
          <a:stretch/>
        </p:blipFill>
        <p:spPr>
          <a:xfrm>
            <a:off x="3420156" y="1770524"/>
            <a:ext cx="1426743" cy="1015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" id="219" name="Google Shape;219;p31"/>
          <p:cNvPicPr preferRelativeResize="0"/>
          <p:nvPr/>
        </p:nvPicPr>
        <p:blipFill rotWithShape="1">
          <a:blip r:embed="rId5">
            <a:alphaModFix/>
          </a:blip>
          <a:srcRect b="14427" l="0" r="0" t="14428"/>
          <a:stretch/>
        </p:blipFill>
        <p:spPr>
          <a:xfrm>
            <a:off x="6590238" y="1770524"/>
            <a:ext cx="1426743" cy="101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3000" y="-303900"/>
            <a:ext cx="2163901" cy="216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226" name="Google Shape;226;p32"/>
          <p:cNvSpPr txBox="1"/>
          <p:nvPr>
            <p:ph idx="4" type="body"/>
          </p:nvPr>
        </p:nvSpPr>
        <p:spPr>
          <a:xfrm>
            <a:off x="234454" y="622200"/>
            <a:ext cx="4505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ru"/>
              <a:t>И тут началось…</a:t>
            </a:r>
            <a:endParaRPr/>
          </a:p>
        </p:txBody>
      </p:sp>
      <p:sp>
        <p:nvSpPr>
          <p:cNvPr id="227" name="Google Shape;227;p32"/>
          <p:cNvSpPr txBox="1"/>
          <p:nvPr/>
        </p:nvSpPr>
        <p:spPr>
          <a:xfrm>
            <a:off x="83125" y="1437550"/>
            <a:ext cx="6588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lang="ru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 что, если у нас вместо покупателей и продавцов есть третье лицо, или совсем нет продавца?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lang="ru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 что, если транзакция проходит без объявления на Авито?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lang="ru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 что, если наша транзакция будет бесконечной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lang="ru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 что, если мы зациклим транзакцию?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3125" y="2571738"/>
            <a:ext cx="2016750" cy="233544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>
            <p:ph idx="4" type="body"/>
          </p:nvPr>
        </p:nvSpPr>
        <p:spPr>
          <a:xfrm>
            <a:off x="234454" y="3508625"/>
            <a:ext cx="4505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ru"/>
              <a:t>И в конце:</a:t>
            </a:r>
            <a:endParaRPr/>
          </a:p>
        </p:txBody>
      </p:sp>
      <p:sp>
        <p:nvSpPr>
          <p:cNvPr id="230" name="Google Shape;230;p32"/>
          <p:cNvSpPr txBox="1"/>
          <p:nvPr/>
        </p:nvSpPr>
        <p:spPr>
          <a:xfrm>
            <a:off x="158250" y="4006475"/>
            <a:ext cx="6588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«Инициатива у вас классная и даже интересная, но вот кажется она совсем не удовлетворяет нашему видению продукта»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b="0" l="22422" r="16212" t="0"/>
          <a:stretch/>
        </p:blipFill>
        <p:spPr>
          <a:xfrm>
            <a:off x="1658050" y="724500"/>
            <a:ext cx="5423974" cy="3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idx="12" type="sldNum"/>
          </p:nvPr>
        </p:nvSpPr>
        <p:spPr>
          <a:xfrm>
            <a:off x="8593209" y="262388"/>
            <a:ext cx="312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-24901" y="5305689"/>
            <a:ext cx="20994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689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rPr b="0" i="0" lang="ru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стикеры можно менять в зависимости от смысла копирайта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" id="243" name="Google Shape;24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145"/>
            <a:ext cx="9186813" cy="516578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 txBox="1"/>
          <p:nvPr>
            <p:ph idx="1" type="body"/>
          </p:nvPr>
        </p:nvSpPr>
        <p:spPr>
          <a:xfrm>
            <a:off x="1357240" y="1193593"/>
            <a:ext cx="6429600" cy="21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spAutoFit/>
          </a:bodyPr>
          <a:lstStyle/>
          <a:p>
            <a:pPr indent="0" lvl="0" marL="0" rtl="0" algn="ctr">
              <a:lnSpc>
                <a:spcPct val="7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lang="ru">
                <a:solidFill>
                  <a:srgbClr val="000000"/>
                </a:solidFill>
              </a:rPr>
              <a:t>Выдыхаем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7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rPr lang="ru">
                <a:solidFill>
                  <a:srgbClr val="000000"/>
                </a:solidFill>
              </a:rPr>
              <a:t>и думаем дальше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25" y="2840000"/>
            <a:ext cx="2074501" cy="207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idx="12" type="sldNum"/>
          </p:nvPr>
        </p:nvSpPr>
        <p:spPr>
          <a:xfrm>
            <a:off x="8593209" y="262388"/>
            <a:ext cx="312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251" name="Google Shape;251;p35"/>
          <p:cNvSpPr txBox="1"/>
          <p:nvPr>
            <p:ph idx="1" type="body"/>
          </p:nvPr>
        </p:nvSpPr>
        <p:spPr>
          <a:xfrm>
            <a:off x="0" y="1720200"/>
            <a:ext cx="91440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spAutoFit/>
          </a:bodyPr>
          <a:lstStyle/>
          <a:p>
            <a:pPr indent="0" lvl="0" marL="0" rtl="0" algn="ctr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Helvetica Neue"/>
              <a:buNone/>
            </a:pPr>
            <a:r>
              <a:rPr lang="ru"/>
              <a:t>Все начинается </a:t>
            </a:r>
            <a:endParaRPr/>
          </a:p>
          <a:p>
            <a:pPr indent="0" lvl="0" marL="0" rtl="0" algn="ctr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Helvetica Neue"/>
              <a:buNone/>
            </a:pPr>
            <a:r>
              <a:rPr lang="ru"/>
              <a:t>с потребностей</a:t>
            </a:r>
            <a:endParaRPr/>
          </a:p>
          <a:p>
            <a:pPr indent="0" lvl="0" marL="0" rtl="0" algn="ctr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Helvetica Neue"/>
              <a:buNone/>
            </a:pPr>
            <a:r>
              <a:rPr lang="ru"/>
              <a:t>пользователей</a:t>
            </a:r>
            <a:endParaRPr/>
          </a:p>
        </p:txBody>
      </p:sp>
      <p:pic>
        <p:nvPicPr>
          <p:cNvPr descr="Изображение" id="252" name="Google Shape;25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9855" y="3547490"/>
            <a:ext cx="2581276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/>
          <p:nvPr/>
        </p:nvSpPr>
        <p:spPr>
          <a:xfrm>
            <a:off x="-1" y="1450200"/>
            <a:ext cx="914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ru" sz="2000">
                <a:latin typeface="Helvetica Neue"/>
                <a:ea typeface="Helvetica Neue"/>
                <a:cs typeface="Helvetica Neue"/>
                <a:sym typeface="Helvetica Neue"/>
              </a:rPr>
              <a:t>Глава 3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259" name="Google Shape;259;p36"/>
          <p:cNvSpPr txBox="1"/>
          <p:nvPr>
            <p:ph idx="4" type="body"/>
          </p:nvPr>
        </p:nvSpPr>
        <p:spPr>
          <a:xfrm>
            <a:off x="234454" y="622200"/>
            <a:ext cx="4505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ru"/>
              <a:t>Сбор требований</a:t>
            </a:r>
            <a:endParaRPr/>
          </a:p>
        </p:txBody>
      </p:sp>
      <p:sp>
        <p:nvSpPr>
          <p:cNvPr id="260" name="Google Shape;260;p36"/>
          <p:cNvSpPr txBox="1"/>
          <p:nvPr/>
        </p:nvSpPr>
        <p:spPr>
          <a:xfrm>
            <a:off x="972252" y="1467628"/>
            <a:ext cx="4877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Сбор</a:t>
            </a: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Провели десятки разных сессий, где собирали фичи и функциональность от продуктовых команд по их продуктам.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972252" y="2398209"/>
            <a:ext cx="4550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Приоритизация</a:t>
            </a: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Разложили все хотелки </a:t>
            </a:r>
            <a:endParaRPr>
              <a:solidFill>
                <a:srgbClr val="15151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в формате быстрой оценки кластеризовали похожие и отличающиеся запросы, расставили оценку в сложности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Google Shape;262;p36"/>
          <p:cNvSpPr txBox="1"/>
          <p:nvPr/>
        </p:nvSpPr>
        <p:spPr>
          <a:xfrm>
            <a:off x="972252" y="3544481"/>
            <a:ext cx="46251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Анализ</a:t>
            </a: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Проработали все запросы и начали формировать общий вид будущей платформы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3" name="Google Shape;26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993" y="1330566"/>
            <a:ext cx="671513" cy="732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993" y="3414708"/>
            <a:ext cx="671513" cy="635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145" y="2398205"/>
            <a:ext cx="607219" cy="53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4200" y="1951270"/>
            <a:ext cx="2992302" cy="2992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272" name="Google Shape;272;p37"/>
          <p:cNvSpPr txBox="1"/>
          <p:nvPr>
            <p:ph idx="4" type="body"/>
          </p:nvPr>
        </p:nvSpPr>
        <p:spPr>
          <a:xfrm>
            <a:off x="234454" y="622200"/>
            <a:ext cx="45054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ru"/>
              <a:t>Проработка нового вижена платформы</a:t>
            </a:r>
            <a:endParaRPr/>
          </a:p>
        </p:txBody>
      </p:sp>
      <p:sp>
        <p:nvSpPr>
          <p:cNvPr id="273" name="Google Shape;273;p37"/>
          <p:cNvSpPr txBox="1"/>
          <p:nvPr/>
        </p:nvSpPr>
        <p:spPr>
          <a:xfrm>
            <a:off x="1328399" y="1699763"/>
            <a:ext cx="2978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Для быстрых запусков</a:t>
            </a: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Платформа должна давать возможность запуска быстрых тестов для новых продуктов.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1353542" y="3396181"/>
            <a:ext cx="29784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Для финансовых взаимоотношений</a:t>
            </a: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Система должна давать простой интерфейс для работы с финансовыми операциями </a:t>
            </a:r>
            <a:endParaRPr>
              <a:solidFill>
                <a:srgbClr val="15151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внутри онлайн-сделки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5833171" y="1705654"/>
            <a:ext cx="29784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Сложные и большие транзакции</a:t>
            </a: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Платформа не ограничивает сложность продукта, но при этом не содержит в себе бизнес логику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Изображение" id="276" name="Google Shape;276;p37"/>
          <p:cNvPicPr preferRelativeResize="0"/>
          <p:nvPr/>
        </p:nvPicPr>
        <p:blipFill rotWithShape="1">
          <a:blip r:embed="rId3">
            <a:alphaModFix/>
          </a:blip>
          <a:srcRect b="14427" l="0" r="0" t="14428"/>
          <a:stretch/>
        </p:blipFill>
        <p:spPr>
          <a:xfrm>
            <a:off x="234447" y="1705649"/>
            <a:ext cx="877057" cy="6239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" id="277" name="Google Shape;277;p37"/>
          <p:cNvPicPr preferRelativeResize="0"/>
          <p:nvPr/>
        </p:nvPicPr>
        <p:blipFill rotWithShape="1">
          <a:blip r:embed="rId4">
            <a:alphaModFix/>
          </a:blip>
          <a:srcRect b="14427" l="0" r="0" t="14428"/>
          <a:stretch/>
        </p:blipFill>
        <p:spPr>
          <a:xfrm>
            <a:off x="224076" y="3306427"/>
            <a:ext cx="877057" cy="6239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" id="278" name="Google Shape;278;p37"/>
          <p:cNvPicPr preferRelativeResize="0"/>
          <p:nvPr/>
        </p:nvPicPr>
        <p:blipFill rotWithShape="1">
          <a:blip r:embed="rId5">
            <a:alphaModFix/>
          </a:blip>
          <a:srcRect b="14427" l="0" r="0" t="14428"/>
          <a:stretch/>
        </p:blipFill>
        <p:spPr>
          <a:xfrm>
            <a:off x="4744738" y="1705647"/>
            <a:ext cx="877057" cy="62397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7"/>
          <p:cNvSpPr txBox="1"/>
          <p:nvPr/>
        </p:nvSpPr>
        <p:spPr>
          <a:xfrm>
            <a:off x="5858305" y="3323458"/>
            <a:ext cx="28776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Инструментарий.</a:t>
            </a: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Платформа – это экосистема компонентов, из которых можно собрать тот состав продукта, который нужен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Как из 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кубиков.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0" name="Google Shape;280;p37"/>
          <p:cNvPicPr preferRelativeResize="0"/>
          <p:nvPr/>
        </p:nvPicPr>
        <p:blipFill rotWithShape="1">
          <a:blip r:embed="rId6">
            <a:alphaModFix/>
          </a:blip>
          <a:srcRect b="14427" l="0" r="0" t="14428"/>
          <a:stretch/>
        </p:blipFill>
        <p:spPr>
          <a:xfrm>
            <a:off x="4734363" y="3306426"/>
            <a:ext cx="877057" cy="623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286" name="Google Shape;286;p38"/>
          <p:cNvSpPr txBox="1"/>
          <p:nvPr>
            <p:ph idx="4" type="body"/>
          </p:nvPr>
        </p:nvSpPr>
        <p:spPr>
          <a:xfrm>
            <a:off x="234454" y="622200"/>
            <a:ext cx="4505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ru"/>
              <a:t>Поиск ресурсов</a:t>
            </a:r>
            <a:endParaRPr/>
          </a:p>
        </p:txBody>
      </p:sp>
      <p:sp>
        <p:nvSpPr>
          <p:cNvPr id="287" name="Google Shape;287;p38"/>
          <p:cNvSpPr txBox="1"/>
          <p:nvPr/>
        </p:nvSpPr>
        <p:spPr>
          <a:xfrm>
            <a:off x="562675" y="1536325"/>
            <a:ext cx="5810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Запрос в техе</a:t>
            </a: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Так как платформа техническая, то можно в техе попросить ставки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Проблема в том что количество ставок ограничено и получить их много вряд ли получится.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38"/>
          <p:cNvSpPr txBox="1"/>
          <p:nvPr/>
        </p:nvSpPr>
        <p:spPr>
          <a:xfrm>
            <a:off x="562675" y="3633525"/>
            <a:ext cx="5810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Защита инициативы перед бизнесом</a:t>
            </a: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Долгий процесс для формирование портфеля продуктов, где оценивают потенциал каждого проекта и выносится решение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p38"/>
          <p:cNvSpPr txBox="1"/>
          <p:nvPr/>
        </p:nvSpPr>
        <p:spPr>
          <a:xfrm>
            <a:off x="562675" y="2463050"/>
            <a:ext cx="58107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Запрос у смежных подразделений. 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Так как наша платформа – решение горизонтальное, то можно запросить по 1-2 ставки </a:t>
            </a:r>
            <a:endParaRPr>
              <a:solidFill>
                <a:srgbClr val="15151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 каждого подразделения, где будут транзакционные продукты, </a:t>
            </a:r>
            <a:endParaRPr>
              <a:solidFill>
                <a:srgbClr val="15151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таким образом собрать команду.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0" name="Google Shape;29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1225" y="1026813"/>
            <a:ext cx="2794051" cy="279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449" y="1504378"/>
            <a:ext cx="262800" cy="28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449" y="3633534"/>
            <a:ext cx="262800" cy="24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4449" y="2499694"/>
            <a:ext cx="237638" cy="208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" id="110" name="Google Shape;110;p21"/>
          <p:cNvPicPr preferRelativeResize="0"/>
          <p:nvPr/>
        </p:nvPicPr>
        <p:blipFill rotWithShape="1">
          <a:blip r:embed="rId3">
            <a:alphaModFix/>
          </a:blip>
          <a:srcRect b="9608" l="833" r="0" t="0"/>
          <a:stretch/>
        </p:blipFill>
        <p:spPr>
          <a:xfrm>
            <a:off x="4641750" y="578176"/>
            <a:ext cx="4244425" cy="38689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749668" y="262387"/>
            <a:ext cx="1065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231995" y="1857005"/>
            <a:ext cx="41727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-15875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●"/>
            </a:pPr>
            <a:r>
              <a:rPr lang="ru"/>
              <a:t>в 2015 году пришел в Авито внедрять доставку;</a:t>
            </a:r>
            <a:endParaRPr/>
          </a:p>
          <a:p>
            <a:pPr indent="-15875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●"/>
            </a:pPr>
            <a:r>
              <a:rPr lang="ru"/>
              <a:t>запускал C2C- и B2C-доставку;</a:t>
            </a:r>
            <a:endParaRPr/>
          </a:p>
          <a:p>
            <a:pPr indent="-15875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●"/>
            </a:pPr>
            <a:r>
              <a:rPr lang="ru"/>
              <a:t>участвовал в запуске Safedeal и STR;</a:t>
            </a:r>
            <a:endParaRPr/>
          </a:p>
          <a:p>
            <a:pPr indent="-15875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●"/>
            </a:pPr>
            <a:r>
              <a:rPr lang="ru"/>
              <a:t>руководитель направления Заказов с доставкой.</a:t>
            </a:r>
            <a:endParaRPr/>
          </a:p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222479" y="1220822"/>
            <a:ext cx="37740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ru"/>
              <a:t>Технический руководитель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</a:pPr>
            <a:r>
              <a:rPr lang="ru"/>
              <a:t>кластера Заказов с доставкой</a:t>
            </a:r>
            <a:endParaRPr/>
          </a:p>
        </p:txBody>
      </p:sp>
      <p:sp>
        <p:nvSpPr>
          <p:cNvPr id="114" name="Google Shape;114;p21"/>
          <p:cNvSpPr txBox="1"/>
          <p:nvPr>
            <p:ph idx="3" type="body"/>
          </p:nvPr>
        </p:nvSpPr>
        <p:spPr>
          <a:xfrm>
            <a:off x="224438" y="612216"/>
            <a:ext cx="4054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ru"/>
              <a:t>Хайртдинов Шамиль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4">
            <a:alphaModFix/>
          </a:blip>
          <a:srcRect b="0" l="19579" r="8333" t="0"/>
          <a:stretch/>
        </p:blipFill>
        <p:spPr>
          <a:xfrm>
            <a:off x="4686525" y="589177"/>
            <a:ext cx="4172698" cy="3857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pic>
        <p:nvPicPr>
          <p:cNvPr id="299" name="Google Shape;29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500" y="871063"/>
            <a:ext cx="5887001" cy="34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idx="12" type="sldNum"/>
          </p:nvPr>
        </p:nvSpPr>
        <p:spPr>
          <a:xfrm>
            <a:off x="8593209" y="262388"/>
            <a:ext cx="312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305" name="Google Shape;305;p40"/>
          <p:cNvSpPr txBox="1"/>
          <p:nvPr>
            <p:ph idx="1" type="body"/>
          </p:nvPr>
        </p:nvSpPr>
        <p:spPr>
          <a:xfrm>
            <a:off x="0" y="1729475"/>
            <a:ext cx="9144000" cy="12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spAutoFit/>
          </a:bodyPr>
          <a:lstStyle/>
          <a:p>
            <a:pPr indent="0" lvl="0" marL="0" rtl="0" algn="ctr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Helvetica Neue"/>
              <a:buNone/>
            </a:pPr>
            <a:r>
              <a:rPr lang="ru"/>
              <a:t>Мы верим</a:t>
            </a:r>
            <a:endParaRPr/>
          </a:p>
          <a:p>
            <a:pPr indent="0" lvl="0" marL="0" rtl="0" algn="ctr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Helvetica Neue"/>
              <a:buNone/>
            </a:pPr>
            <a:r>
              <a:rPr lang="ru"/>
              <a:t>в свою команду</a:t>
            </a:r>
            <a:endParaRPr/>
          </a:p>
        </p:txBody>
      </p:sp>
      <p:pic>
        <p:nvPicPr>
          <p:cNvPr descr="Изображение" id="306" name="Google Shape;30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2155" y="2885615"/>
            <a:ext cx="2581276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/>
          <p:nvPr/>
        </p:nvSpPr>
        <p:spPr>
          <a:xfrm>
            <a:off x="-1" y="1307075"/>
            <a:ext cx="914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ru" sz="2000">
                <a:latin typeface="Helvetica Neue"/>
                <a:ea typeface="Helvetica Neue"/>
                <a:cs typeface="Helvetica Neue"/>
                <a:sym typeface="Helvetica Neue"/>
              </a:rPr>
              <a:t>Глава 4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313" name="Google Shape;313;p41"/>
          <p:cNvSpPr txBox="1"/>
          <p:nvPr>
            <p:ph idx="4" type="body"/>
          </p:nvPr>
        </p:nvSpPr>
        <p:spPr>
          <a:xfrm>
            <a:off x="234454" y="622200"/>
            <a:ext cx="4505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ru"/>
              <a:t>У нас есть еще пара вариантов…</a:t>
            </a:r>
            <a:endParaRPr/>
          </a:p>
        </p:txBody>
      </p:sp>
      <p:pic>
        <p:nvPicPr>
          <p:cNvPr id="314" name="Google Shape;3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6725" y="142675"/>
            <a:ext cx="2207498" cy="220749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1"/>
          <p:cNvSpPr txBox="1"/>
          <p:nvPr/>
        </p:nvSpPr>
        <p:spPr>
          <a:xfrm>
            <a:off x="234450" y="3332300"/>
            <a:ext cx="32532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●"/>
            </a:pP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сложность приоритизации задач;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●"/>
            </a:pP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нет единого фокуса команды;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●"/>
            </a:pP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нужен сильный фиче-лид, скорее уровня тимлида;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●"/>
            </a:pP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каждый квартал приходиться договариваться по капасити технических задач.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p41"/>
          <p:cNvSpPr txBox="1"/>
          <p:nvPr/>
        </p:nvSpPr>
        <p:spPr>
          <a:xfrm>
            <a:off x="4451399" y="3332300"/>
            <a:ext cx="33852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●"/>
            </a:pP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нужно обосновать старт команды;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●"/>
            </a:pP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имеет цели и назначение команды;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●"/>
            </a:pP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сложно найти тимлида с платформенным бэкграундом;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●"/>
            </a:pPr>
            <a:r>
              <a:rPr lang="ru" sz="1100">
                <a:latin typeface="Helvetica Neue"/>
                <a:ea typeface="Helvetica Neue"/>
                <a:cs typeface="Helvetica Neue"/>
                <a:sym typeface="Helvetica Neue"/>
              </a:rPr>
              <a:t>организационные сложности с запуском команды.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Google Shape;317;p41"/>
          <p:cNvSpPr txBox="1"/>
          <p:nvPr/>
        </p:nvSpPr>
        <p:spPr>
          <a:xfrm>
            <a:off x="234450" y="2644950"/>
            <a:ext cx="27906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Фича-тим из инженеров других команд: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" name="Google Shape;318;p41"/>
          <p:cNvSpPr txBox="1"/>
          <p:nvPr/>
        </p:nvSpPr>
        <p:spPr>
          <a:xfrm>
            <a:off x="4451399" y="2644950"/>
            <a:ext cx="3710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Полноценная команда с выделением тимлида и организацией команды: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9" name="Google Shape;31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446" y="1168284"/>
            <a:ext cx="1463572" cy="146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7000" y="1168288"/>
            <a:ext cx="1463572" cy="1463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326" name="Google Shape;326;p42"/>
          <p:cNvSpPr txBox="1"/>
          <p:nvPr>
            <p:ph idx="4" type="body"/>
          </p:nvPr>
        </p:nvSpPr>
        <p:spPr>
          <a:xfrm>
            <a:off x="234454" y="622200"/>
            <a:ext cx="4505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ru"/>
              <a:t>Сбор команды своими силами:</a:t>
            </a:r>
            <a:endParaRPr/>
          </a:p>
        </p:txBody>
      </p:sp>
      <p:pic>
        <p:nvPicPr>
          <p:cNvPr id="327" name="Google Shape;3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763" y="2573988"/>
            <a:ext cx="2504174" cy="221433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2"/>
          <p:cNvSpPr txBox="1"/>
          <p:nvPr/>
        </p:nvSpPr>
        <p:spPr>
          <a:xfrm>
            <a:off x="477435" y="1289025"/>
            <a:ext cx="4024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Определили минимальный </a:t>
            </a:r>
            <a:r>
              <a:rPr b="1" lang="ru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состав команды</a:t>
            </a:r>
            <a:r>
              <a:rPr lang="ru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которая бы могла приносить максимальную пользу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42"/>
          <p:cNvSpPr txBox="1"/>
          <p:nvPr/>
        </p:nvSpPr>
        <p:spPr>
          <a:xfrm>
            <a:off x="477435" y="2368125"/>
            <a:ext cx="4024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Пообщались внутри подразделения 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</a:t>
            </a:r>
            <a:r>
              <a:rPr b="1" lang="ru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выделили инженеров</a:t>
            </a:r>
            <a:r>
              <a:rPr lang="ru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которым интересно участвовать в техническом проект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42"/>
          <p:cNvSpPr txBox="1"/>
          <p:nvPr/>
        </p:nvSpPr>
        <p:spPr>
          <a:xfrm>
            <a:off x="477435" y="3678225"/>
            <a:ext cx="4024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Обсудили с продуктовыми командами, выделение инженеров и </a:t>
            </a:r>
            <a:r>
              <a:rPr b="1" lang="ru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влияние на продуктовые планы</a:t>
            </a:r>
            <a:endParaRPr b="1"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" name="Google Shape;331;p42"/>
          <p:cNvSpPr txBox="1"/>
          <p:nvPr/>
        </p:nvSpPr>
        <p:spPr>
          <a:xfrm>
            <a:off x="4739850" y="1289025"/>
            <a:ext cx="4024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Часть технический инициатив перерназначили на техническую команду</a:t>
            </a:r>
            <a:r>
              <a:rPr lang="ru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разгрузив продуктовые команды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2" name="Google Shape;33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449" y="1351978"/>
            <a:ext cx="262800" cy="28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449" y="3775397"/>
            <a:ext cx="262800" cy="24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449" y="2454208"/>
            <a:ext cx="237638" cy="20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01249" y="1391120"/>
            <a:ext cx="237638" cy="208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341" name="Google Shape;341;p43"/>
          <p:cNvSpPr txBox="1"/>
          <p:nvPr>
            <p:ph idx="4" type="body"/>
          </p:nvPr>
        </p:nvSpPr>
        <p:spPr>
          <a:xfrm>
            <a:off x="234454" y="622200"/>
            <a:ext cx="4505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ru"/>
              <a:t>Первый бэклог</a:t>
            </a:r>
            <a:endParaRPr/>
          </a:p>
        </p:txBody>
      </p:sp>
      <p:sp>
        <p:nvSpPr>
          <p:cNvPr id="342" name="Google Shape;342;p43"/>
          <p:cNvSpPr txBox="1"/>
          <p:nvPr/>
        </p:nvSpPr>
        <p:spPr>
          <a:xfrm>
            <a:off x="78950" y="1418100"/>
            <a:ext cx="5838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ru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запустили новую команду с новым профилем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в подразделении;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ru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 время отказались от большинства UI-компонентов;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ru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сосредоточились на том, что можно сделать силами бэкенд-команды;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lang="ru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часть фронтенд-ресурса арендовали в других командах.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3" name="Google Shape;3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2150" y="2469387"/>
            <a:ext cx="2504177" cy="2504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idx="12" type="sldNum"/>
          </p:nvPr>
        </p:nvSpPr>
        <p:spPr>
          <a:xfrm>
            <a:off x="8593209" y="262388"/>
            <a:ext cx="312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349" name="Google Shape;349;p44"/>
          <p:cNvSpPr txBox="1"/>
          <p:nvPr>
            <p:ph idx="1" type="body"/>
          </p:nvPr>
        </p:nvSpPr>
        <p:spPr>
          <a:xfrm>
            <a:off x="0" y="2212993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spAutoFit/>
          </a:bodyPr>
          <a:lstStyle/>
          <a:p>
            <a:pPr indent="0" lvl="0" marL="0" rtl="0" algn="ctr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Helvetica Neue"/>
              <a:buNone/>
            </a:pPr>
            <a:r>
              <a:rPr lang="ru"/>
              <a:t>Упрощай</a:t>
            </a:r>
            <a:endParaRPr/>
          </a:p>
        </p:txBody>
      </p:sp>
      <p:pic>
        <p:nvPicPr>
          <p:cNvPr descr="Изображение" id="350" name="Google Shape;35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1443" y="2773115"/>
            <a:ext cx="2581276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4"/>
          <p:cNvSpPr txBox="1"/>
          <p:nvPr/>
        </p:nvSpPr>
        <p:spPr>
          <a:xfrm>
            <a:off x="-1" y="1866793"/>
            <a:ext cx="914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ru" sz="2000">
                <a:latin typeface="Helvetica Neue"/>
                <a:ea typeface="Helvetica Neue"/>
                <a:cs typeface="Helvetica Neue"/>
                <a:sym typeface="Helvetica Neue"/>
              </a:rPr>
              <a:t>Глава 5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357" name="Google Shape;357;p45"/>
          <p:cNvSpPr txBox="1"/>
          <p:nvPr>
            <p:ph idx="4" type="body"/>
          </p:nvPr>
        </p:nvSpPr>
        <p:spPr>
          <a:xfrm>
            <a:off x="234454" y="622200"/>
            <a:ext cx="4505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ru"/>
              <a:t>Приоретизация бэклога</a:t>
            </a:r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850" y="2571750"/>
            <a:ext cx="2319273" cy="2319273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5"/>
          <p:cNvSpPr txBox="1"/>
          <p:nvPr/>
        </p:nvSpPr>
        <p:spPr>
          <a:xfrm>
            <a:off x="488709" y="1496025"/>
            <a:ext cx="377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Первоначальный список работ занял бы 5-7 лет разработки команды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488709" y="2327725"/>
            <a:ext cx="377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Собрали от продуктовых команд даты запусков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1" name="Google Shape;361;p45"/>
          <p:cNvSpPr txBox="1"/>
          <p:nvPr/>
        </p:nvSpPr>
        <p:spPr>
          <a:xfrm>
            <a:off x="488709" y="3159425"/>
            <a:ext cx="3772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Приоритезировали</a:t>
            </a:r>
            <a:r>
              <a:rPr lang="ru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запросы 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 платформенную команду, выделили те, которые обязательны при каждом запуске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45"/>
          <p:cNvSpPr txBox="1"/>
          <p:nvPr/>
        </p:nvSpPr>
        <p:spPr>
          <a:xfrm>
            <a:off x="4624775" y="1496025"/>
            <a:ext cx="4396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Проработали каждый компонент, в котором определили целевое видение и поэтапный запуск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3" name="Google Shape;36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449" y="1504378"/>
            <a:ext cx="262800" cy="28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449" y="3304195"/>
            <a:ext cx="262800" cy="24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449" y="2423494"/>
            <a:ext cx="237638" cy="20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87124" y="1574544"/>
            <a:ext cx="237638" cy="208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372" name="Google Shape;372;p46"/>
          <p:cNvSpPr txBox="1"/>
          <p:nvPr>
            <p:ph idx="4" type="body"/>
          </p:nvPr>
        </p:nvSpPr>
        <p:spPr>
          <a:xfrm>
            <a:off x="234454" y="622200"/>
            <a:ext cx="45054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ru"/>
              <a:t>Платформа должна быть сложной внутри, но простой снаружи</a:t>
            </a:r>
            <a:endParaRPr/>
          </a:p>
        </p:txBody>
      </p:sp>
      <p:pic>
        <p:nvPicPr>
          <p:cNvPr id="373" name="Google Shape;3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800" y="2464175"/>
            <a:ext cx="2679327" cy="267932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6"/>
          <p:cNvSpPr txBox="1"/>
          <p:nvPr/>
        </p:nvSpPr>
        <p:spPr>
          <a:xfrm>
            <a:off x="448277" y="1447212"/>
            <a:ext cx="377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Зафиксировали принципы работы платформы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75" name="Google Shape;375;p46"/>
          <p:cNvSpPr txBox="1"/>
          <p:nvPr/>
        </p:nvSpPr>
        <p:spPr>
          <a:xfrm>
            <a:off x="448277" y="2357262"/>
            <a:ext cx="3772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Отказались от сложных механизмов в пользу простого синхронного взаимодействия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76" name="Google Shape;376;p46"/>
          <p:cNvSpPr txBox="1"/>
          <p:nvPr/>
        </p:nvSpPr>
        <p:spPr>
          <a:xfrm>
            <a:off x="448277" y="3498012"/>
            <a:ext cx="377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Временно отказались от UI-компонентов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77" name="Google Shape;377;p46"/>
          <p:cNvSpPr txBox="1"/>
          <p:nvPr/>
        </p:nvSpPr>
        <p:spPr>
          <a:xfrm>
            <a:off x="4380155" y="1447212"/>
            <a:ext cx="377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Оценили работы и составили дорожную карту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78" name="Google Shape;378;p46"/>
          <p:cNvSpPr txBox="1"/>
          <p:nvPr/>
        </p:nvSpPr>
        <p:spPr>
          <a:xfrm>
            <a:off x="4380155" y="2357262"/>
            <a:ext cx="3772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Социализировали</a:t>
            </a:r>
            <a:r>
              <a:rPr lang="ru" sz="1500">
                <a:solidFill>
                  <a:schemeClr val="dk1"/>
                </a:solidFill>
              </a:rPr>
              <a:t> дорожную карту для клиентов, сразу обрисовали сроки запусков по каждому компоненту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79" name="Google Shape;37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449" y="1504378"/>
            <a:ext cx="262800" cy="28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449" y="3568180"/>
            <a:ext cx="262800" cy="24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4449" y="2442933"/>
            <a:ext cx="237638" cy="20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1099" y="2437381"/>
            <a:ext cx="262800" cy="24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61099" y="1574558"/>
            <a:ext cx="237638" cy="208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idx="12" type="sldNum"/>
          </p:nvPr>
        </p:nvSpPr>
        <p:spPr>
          <a:xfrm>
            <a:off x="8593209" y="262388"/>
            <a:ext cx="312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389" name="Google Shape;389;p47"/>
          <p:cNvSpPr txBox="1"/>
          <p:nvPr>
            <p:ph idx="1" type="body"/>
          </p:nvPr>
        </p:nvSpPr>
        <p:spPr>
          <a:xfrm>
            <a:off x="0" y="1760825"/>
            <a:ext cx="9144000" cy="12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spAutoFit/>
          </a:bodyPr>
          <a:lstStyle/>
          <a:p>
            <a:pPr indent="0" lvl="0" marL="0" rtl="0" algn="ctr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Helvetica Neue"/>
              <a:buNone/>
            </a:pPr>
            <a:r>
              <a:rPr lang="ru"/>
              <a:t>Решай быстро </a:t>
            </a:r>
            <a:endParaRPr/>
          </a:p>
          <a:p>
            <a:pPr indent="0" lvl="0" marL="0" rtl="0" algn="ctr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Helvetica Neue"/>
              <a:buNone/>
            </a:pPr>
            <a:r>
              <a:rPr lang="ru"/>
              <a:t>и аргументированно</a:t>
            </a:r>
            <a:endParaRPr/>
          </a:p>
        </p:txBody>
      </p:sp>
      <p:pic>
        <p:nvPicPr>
          <p:cNvPr descr="Изображение" id="390" name="Google Shape;39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4205" y="3145140"/>
            <a:ext cx="2581276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7"/>
          <p:cNvSpPr txBox="1"/>
          <p:nvPr/>
        </p:nvSpPr>
        <p:spPr>
          <a:xfrm>
            <a:off x="-1" y="1414625"/>
            <a:ext cx="9039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ru" sz="2000">
                <a:latin typeface="Helvetica Neue"/>
                <a:ea typeface="Helvetica Neue"/>
                <a:cs typeface="Helvetica Neue"/>
                <a:sym typeface="Helvetica Neue"/>
              </a:rPr>
              <a:t>Глава 6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8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397" name="Google Shape;397;p48"/>
          <p:cNvSpPr txBox="1"/>
          <p:nvPr>
            <p:ph idx="4" type="body"/>
          </p:nvPr>
        </p:nvSpPr>
        <p:spPr>
          <a:xfrm>
            <a:off x="234454" y="622200"/>
            <a:ext cx="45054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ru"/>
              <a:t>Возвращение к защите инициативы</a:t>
            </a:r>
            <a:endParaRPr/>
          </a:p>
        </p:txBody>
      </p:sp>
      <p:sp>
        <p:nvSpPr>
          <p:cNvPr id="398" name="Google Shape;398;p48"/>
          <p:cNvSpPr txBox="1"/>
          <p:nvPr/>
        </p:nvSpPr>
        <p:spPr>
          <a:xfrm>
            <a:off x="1318024" y="1467625"/>
            <a:ext cx="29784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Формирование целевого состояния</a:t>
            </a: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Исходя из требований продуктовых команд, мы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сконцентрировались на UI-компонентах. </a:t>
            </a:r>
            <a:r>
              <a:rPr b="1"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48"/>
          <p:cNvSpPr txBox="1"/>
          <p:nvPr/>
        </p:nvSpPr>
        <p:spPr>
          <a:xfrm>
            <a:off x="1353542" y="3396181"/>
            <a:ext cx="29784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Вычислили время на разработку каждого компонента</a:t>
            </a: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Определили оптимизацию TTM с учетом готовой системы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48"/>
          <p:cNvSpPr txBox="1"/>
          <p:nvPr/>
        </p:nvSpPr>
        <p:spPr>
          <a:xfrm>
            <a:off x="5822796" y="1473516"/>
            <a:ext cx="29784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Подсчитали</a:t>
            </a: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 экономию FTE</a:t>
            </a: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Рынок труда сейчас скромный и экономия инженерных ставок за счет платформизации даст возможность бизнесу развиваться быстрее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1" name="Google Shape;401;p48"/>
          <p:cNvSpPr txBox="1"/>
          <p:nvPr/>
        </p:nvSpPr>
        <p:spPr>
          <a:xfrm>
            <a:off x="5858305" y="3323458"/>
            <a:ext cx="28776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Собрали документ защиты</a:t>
            </a: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Социализировали его на продукт и бизнес и подготовились к защите инициативы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Изображение" id="402" name="Google Shape;402;p48"/>
          <p:cNvPicPr preferRelativeResize="0"/>
          <p:nvPr/>
        </p:nvPicPr>
        <p:blipFill rotWithShape="1">
          <a:blip r:embed="rId3">
            <a:alphaModFix/>
          </a:blip>
          <a:srcRect b="14427" l="0" r="0" t="14428"/>
          <a:stretch/>
        </p:blipFill>
        <p:spPr>
          <a:xfrm>
            <a:off x="224072" y="1473511"/>
            <a:ext cx="877057" cy="6239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" id="403" name="Google Shape;403;p48"/>
          <p:cNvPicPr preferRelativeResize="0"/>
          <p:nvPr/>
        </p:nvPicPr>
        <p:blipFill rotWithShape="1">
          <a:blip r:embed="rId4">
            <a:alphaModFix/>
          </a:blip>
          <a:srcRect b="14427" l="0" r="0" t="14428"/>
          <a:stretch/>
        </p:blipFill>
        <p:spPr>
          <a:xfrm>
            <a:off x="224076" y="3306427"/>
            <a:ext cx="877057" cy="6239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" id="404" name="Google Shape;404;p48"/>
          <p:cNvPicPr preferRelativeResize="0"/>
          <p:nvPr/>
        </p:nvPicPr>
        <p:blipFill rotWithShape="1">
          <a:blip r:embed="rId5">
            <a:alphaModFix/>
          </a:blip>
          <a:srcRect b="14427" l="0" r="0" t="14428"/>
          <a:stretch/>
        </p:blipFill>
        <p:spPr>
          <a:xfrm>
            <a:off x="4734363" y="1473510"/>
            <a:ext cx="877057" cy="623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8"/>
          <p:cNvPicPr preferRelativeResize="0"/>
          <p:nvPr/>
        </p:nvPicPr>
        <p:blipFill rotWithShape="1">
          <a:blip r:embed="rId6">
            <a:alphaModFix/>
          </a:blip>
          <a:srcRect b="14427" l="0" r="0" t="14428"/>
          <a:stretch/>
        </p:blipFill>
        <p:spPr>
          <a:xfrm>
            <a:off x="4734363" y="3306426"/>
            <a:ext cx="877057" cy="623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593209" y="262388"/>
            <a:ext cx="312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0" y="2189005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spAutoFit/>
          </a:bodyPr>
          <a:lstStyle/>
          <a:p>
            <a:pPr indent="0" lvl="0" marL="0" rtl="0" algn="ctr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Helvetica Neue"/>
              <a:buNone/>
            </a:pPr>
            <a:r>
              <a:rPr lang="ru"/>
              <a:t>Пролог</a:t>
            </a:r>
            <a:endParaRPr/>
          </a:p>
        </p:txBody>
      </p:sp>
      <p:pic>
        <p:nvPicPr>
          <p:cNvPr descr="Изображение" id="122" name="Google Shape;12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5105" y="2696890"/>
            <a:ext cx="2581276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1723991" y="1307072"/>
            <a:ext cx="5804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411" name="Google Shape;411;p49"/>
          <p:cNvSpPr txBox="1"/>
          <p:nvPr>
            <p:ph idx="4" type="body"/>
          </p:nvPr>
        </p:nvSpPr>
        <p:spPr>
          <a:xfrm>
            <a:off x="234454" y="622200"/>
            <a:ext cx="4505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ru"/>
              <a:t>Защита</a:t>
            </a:r>
            <a:endParaRPr/>
          </a:p>
        </p:txBody>
      </p:sp>
      <p:sp>
        <p:nvSpPr>
          <p:cNvPr id="412" name="Google Shape;412;p49"/>
          <p:cNvSpPr txBox="1"/>
          <p:nvPr/>
        </p:nvSpPr>
        <p:spPr>
          <a:xfrm>
            <a:off x="175675" y="1489375"/>
            <a:ext cx="439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С помощью полученных данных успешно защитили инициативу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413" name="Google Shape;4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654" y="722263"/>
            <a:ext cx="4099346" cy="4099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pic>
        <p:nvPicPr>
          <p:cNvPr id="419" name="Google Shape;4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300" y="876100"/>
            <a:ext cx="5223400" cy="37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425" name="Google Shape;425;p51"/>
          <p:cNvSpPr txBox="1"/>
          <p:nvPr>
            <p:ph idx="4" type="body"/>
          </p:nvPr>
        </p:nvSpPr>
        <p:spPr>
          <a:xfrm>
            <a:off x="234454" y="622200"/>
            <a:ext cx="4505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ru"/>
              <a:t>Защита</a:t>
            </a:r>
            <a:endParaRPr/>
          </a:p>
        </p:txBody>
      </p:sp>
      <p:sp>
        <p:nvSpPr>
          <p:cNvPr id="426" name="Google Shape;426;p51"/>
          <p:cNvSpPr txBox="1"/>
          <p:nvPr/>
        </p:nvSpPr>
        <p:spPr>
          <a:xfrm>
            <a:off x="496393" y="1442333"/>
            <a:ext cx="439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С помощью полученных данных, успешно защитили инициативу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27" name="Google Shape;427;p51"/>
          <p:cNvSpPr txBox="1"/>
          <p:nvPr/>
        </p:nvSpPr>
        <p:spPr>
          <a:xfrm>
            <a:off x="496393" y="2303833"/>
            <a:ext cx="439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Параллельно провели дип-дайвы для продуктовых директоров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28" name="Google Shape;428;p51"/>
          <p:cNvSpPr txBox="1"/>
          <p:nvPr/>
        </p:nvSpPr>
        <p:spPr>
          <a:xfrm>
            <a:off x="496393" y="3165321"/>
            <a:ext cx="439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Получили необходимые ставки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29" name="Google Shape;429;p51"/>
          <p:cNvSpPr txBox="1"/>
          <p:nvPr/>
        </p:nvSpPr>
        <p:spPr>
          <a:xfrm>
            <a:off x="4839793" y="1442321"/>
            <a:ext cx="439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Распланировали</a:t>
            </a:r>
            <a:r>
              <a:rPr lang="ru" sz="1500">
                <a:solidFill>
                  <a:schemeClr val="dk1"/>
                </a:solidFill>
              </a:rPr>
              <a:t> найм инженеров с учетом продуктовых запусков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30" name="Google Shape;430;p51"/>
          <p:cNvSpPr txBox="1"/>
          <p:nvPr/>
        </p:nvSpPr>
        <p:spPr>
          <a:xfrm>
            <a:off x="4839793" y="2303821"/>
            <a:ext cx="439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Часть ставок закрыли внутренними переводами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4839793" y="3165321"/>
            <a:ext cx="439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Запустили новую команду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432" name="Google Shape;43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449" y="1504378"/>
            <a:ext cx="262800" cy="28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449" y="3248671"/>
            <a:ext cx="262800" cy="24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449" y="2383062"/>
            <a:ext cx="237638" cy="20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619" y="1498990"/>
            <a:ext cx="262800" cy="28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3619" y="3243284"/>
            <a:ext cx="262800" cy="248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3619" y="2377674"/>
            <a:ext cx="237638" cy="208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2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443" name="Google Shape;443;p52"/>
          <p:cNvSpPr txBox="1"/>
          <p:nvPr>
            <p:ph idx="4" type="body"/>
          </p:nvPr>
        </p:nvSpPr>
        <p:spPr>
          <a:xfrm>
            <a:off x="234454" y="622200"/>
            <a:ext cx="4505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ru"/>
              <a:t>Что у нас сейчас</a:t>
            </a:r>
            <a:endParaRPr/>
          </a:p>
        </p:txBody>
      </p:sp>
      <p:sp>
        <p:nvSpPr>
          <p:cNvPr id="444" name="Google Shape;444;p52"/>
          <p:cNvSpPr txBox="1"/>
          <p:nvPr/>
        </p:nvSpPr>
        <p:spPr>
          <a:xfrm>
            <a:off x="458600" y="1869725"/>
            <a:ext cx="439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5" name="Google Shape;445;p52"/>
          <p:cNvSpPr txBox="1"/>
          <p:nvPr/>
        </p:nvSpPr>
        <p:spPr>
          <a:xfrm>
            <a:off x="1318024" y="1467625"/>
            <a:ext cx="29784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полноценные команды</a:t>
            </a: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Первая команда Core – занимается развитием основных механик. Вторая – кросс-функциональная команда, отвечает за развитие UI-компонентов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1"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52"/>
          <p:cNvSpPr txBox="1"/>
          <p:nvPr/>
        </p:nvSpPr>
        <p:spPr>
          <a:xfrm>
            <a:off x="1353542" y="3396181"/>
            <a:ext cx="29784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Клиентов платформы 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 разной стадии готовности запуска продукта. И 28 клиентов на горизонте трех лет.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7" name="Google Shape;447;p52"/>
          <p:cNvSpPr txBox="1"/>
          <p:nvPr/>
        </p:nvSpPr>
        <p:spPr>
          <a:xfrm>
            <a:off x="5822796" y="1473516"/>
            <a:ext cx="29784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Защитили инициативу</a:t>
            </a: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Подход </a:t>
            </a:r>
            <a:endParaRPr>
              <a:solidFill>
                <a:srgbClr val="15151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 платформе полностью понятен и прозрачен для бизнеса </a:t>
            </a:r>
            <a:endParaRPr>
              <a:solidFill>
                <a:srgbClr val="15151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продукта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Используем продуктовые методы ведения проекта.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52"/>
          <p:cNvSpPr txBox="1"/>
          <p:nvPr/>
        </p:nvSpPr>
        <p:spPr>
          <a:xfrm>
            <a:off x="5858305" y="3323458"/>
            <a:ext cx="28776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Планирование и приоритезация. 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Фичи, нужные продуктовым командам, собираются </a:t>
            </a:r>
            <a:endParaRPr>
              <a:solidFill>
                <a:srgbClr val="15151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приоритизируются, формируя долгосрочные планы развития.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9" name="Google Shape;449;p52"/>
          <p:cNvSpPr txBox="1"/>
          <p:nvPr/>
        </p:nvSpPr>
        <p:spPr>
          <a:xfrm>
            <a:off x="358325" y="1085125"/>
            <a:ext cx="959700" cy="1400700"/>
          </a:xfrm>
          <a:prstGeom prst="rect">
            <a:avLst/>
          </a:prstGeom>
          <a:noFill/>
          <a:ln>
            <a:noFill/>
          </a:ln>
          <a:effectLst>
            <a:outerShdw rotWithShape="0" algn="bl" dir="2700000" dist="285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7900">
                <a:solidFill>
                  <a:srgbClr val="A64D7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1" sz="7900">
              <a:solidFill>
                <a:srgbClr val="A64D7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0" name="Google Shape;450;p52"/>
          <p:cNvSpPr txBox="1"/>
          <p:nvPr/>
        </p:nvSpPr>
        <p:spPr>
          <a:xfrm>
            <a:off x="99225" y="3125588"/>
            <a:ext cx="1940100" cy="1046700"/>
          </a:xfrm>
          <a:prstGeom prst="rect">
            <a:avLst/>
          </a:prstGeom>
          <a:noFill/>
          <a:ln>
            <a:noFill/>
          </a:ln>
          <a:effectLst>
            <a:outerShdw rotWithShape="0" algn="bl" dir="2700000" dist="38100">
              <a:srgbClr val="000000">
                <a:alpha val="78000"/>
              </a:srgbClr>
            </a:outerShdw>
          </a:effectLst>
        </p:spPr>
        <p:txBody>
          <a:bodyPr anchorCtr="0" anchor="t" bIns="91425" lIns="72000" spcFirstLastPara="1" rIns="91425" wrap="square" tIns="91425">
            <a:spAutoFit/>
          </a:bodyPr>
          <a:lstStyle/>
          <a:p>
            <a:pPr indent="3600" lvl="0" marL="35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solidFill>
                  <a:srgbClr val="3C78D8"/>
                </a:solidFill>
                <a:latin typeface="Raleway"/>
                <a:ea typeface="Raleway"/>
                <a:cs typeface="Raleway"/>
                <a:sym typeface="Raleway"/>
              </a:rPr>
              <a:t>10+</a:t>
            </a:r>
            <a:endParaRPr b="1" sz="5600">
              <a:solidFill>
                <a:srgbClr val="3C78D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1" name="Google Shape;45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9826" y="3396176"/>
            <a:ext cx="557675" cy="6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2899" y="1503050"/>
            <a:ext cx="849902" cy="7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3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458" name="Google Shape;458;p53"/>
          <p:cNvSpPr txBox="1"/>
          <p:nvPr>
            <p:ph idx="4" type="body"/>
          </p:nvPr>
        </p:nvSpPr>
        <p:spPr>
          <a:xfrm>
            <a:off x="234454" y="622200"/>
            <a:ext cx="4505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ru"/>
              <a:t>Итого</a:t>
            </a:r>
            <a:endParaRPr/>
          </a:p>
        </p:txBody>
      </p:sp>
      <p:sp>
        <p:nvSpPr>
          <p:cNvPr id="459" name="Google Shape;459;p53"/>
          <p:cNvSpPr txBox="1"/>
          <p:nvPr/>
        </p:nvSpPr>
        <p:spPr>
          <a:xfrm>
            <a:off x="55635" y="1909813"/>
            <a:ext cx="439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●"/>
            </a:pPr>
            <a:r>
              <a:rPr lang="ru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пробуйте разные подходы при проработке технических горизонтальных решений;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0" name="Google Shape;460;p53"/>
          <p:cNvSpPr txBox="1"/>
          <p:nvPr/>
        </p:nvSpPr>
        <p:spPr>
          <a:xfrm>
            <a:off x="55635" y="2556313"/>
            <a:ext cx="463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●"/>
            </a:pPr>
            <a:r>
              <a:rPr lang="ru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возможно, именно для вашей платформы, продуктовый подход станет наиболее полезным;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1" name="Google Shape;461;p53"/>
          <p:cNvSpPr txBox="1"/>
          <p:nvPr/>
        </p:nvSpPr>
        <p:spPr>
          <a:xfrm>
            <a:off x="55635" y="3191363"/>
            <a:ext cx="439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●"/>
            </a:pPr>
            <a:r>
              <a:rPr lang="ru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 можете защищать технические инициативы наравне с продуктовыми;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2" name="Google Shape;462;p53"/>
          <p:cNvSpPr txBox="1"/>
          <p:nvPr/>
        </p:nvSpPr>
        <p:spPr>
          <a:xfrm>
            <a:off x="55635" y="3837863"/>
            <a:ext cx="439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●"/>
            </a:pPr>
            <a:r>
              <a:rPr lang="ru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определяйте ключевые метрики успеха платформы и транслируйте их для всех;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3" name="Google Shape;463;p53"/>
          <p:cNvSpPr txBox="1"/>
          <p:nvPr/>
        </p:nvSpPr>
        <p:spPr>
          <a:xfrm>
            <a:off x="4401285" y="933901"/>
            <a:ext cx="43965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●"/>
            </a:pPr>
            <a:r>
              <a:rPr lang="ru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собираем запросы от клиентов;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●"/>
            </a:pPr>
            <a:r>
              <a:rPr lang="ru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определяемся с целевым видением;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●"/>
            </a:pPr>
            <a:r>
              <a:rPr lang="ru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выделяем ключевые метрики и признаки успешности платформы;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●"/>
            </a:pPr>
            <a:r>
              <a:rPr lang="ru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выделяем этапы запусков для каждого </a:t>
            </a:r>
            <a:r>
              <a:rPr lang="ru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компонента платформы MVP MLP; 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●"/>
            </a:pPr>
            <a:r>
              <a:rPr lang="ru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сокращаем работу, делаем фиче-каты и стараемся получить максимум результата с минимальным временем на разработку;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●"/>
            </a:pPr>
            <a:r>
              <a:rPr lang="ru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отказываемся от сложных механизмов пока не получим понятный запрос на их разработку.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4" name="Google Shape;46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2600" y="77975"/>
            <a:ext cx="1400151" cy="1400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3"/>
          <p:cNvSpPr txBox="1"/>
          <p:nvPr/>
        </p:nvSpPr>
        <p:spPr>
          <a:xfrm>
            <a:off x="55635" y="1044063"/>
            <a:ext cx="4396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elvetica Neue"/>
              <a:buChar char="●"/>
            </a:pPr>
            <a:r>
              <a:rPr lang="ru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следите за трендами продукта и бизнеса, </a:t>
            </a:r>
            <a:r>
              <a:rPr lang="ru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чтобы</a:t>
            </a:r>
            <a:r>
              <a:rPr lang="ru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правильно сформировать платформенное решение;</a:t>
            </a:r>
            <a:endParaRPr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4"/>
          <p:cNvSpPr txBox="1"/>
          <p:nvPr>
            <p:ph idx="12" type="sldNum"/>
          </p:nvPr>
        </p:nvSpPr>
        <p:spPr>
          <a:xfrm>
            <a:off x="8593209" y="262388"/>
            <a:ext cx="312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471" name="Google Shape;471;p54"/>
          <p:cNvSpPr txBox="1"/>
          <p:nvPr>
            <p:ph idx="1" type="body"/>
          </p:nvPr>
        </p:nvSpPr>
        <p:spPr>
          <a:xfrm>
            <a:off x="1020390" y="4303225"/>
            <a:ext cx="1458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</a:pPr>
            <a:r>
              <a:rPr b="1" lang="ru" sz="1700"/>
              <a:t>sleverin86</a:t>
            </a:r>
            <a:endParaRPr b="1" sz="1700"/>
          </a:p>
        </p:txBody>
      </p:sp>
      <p:sp>
        <p:nvSpPr>
          <p:cNvPr id="472" name="Google Shape;472;p54"/>
          <p:cNvSpPr txBox="1"/>
          <p:nvPr>
            <p:ph idx="3" type="body"/>
          </p:nvPr>
        </p:nvSpPr>
        <p:spPr>
          <a:xfrm>
            <a:off x="247213" y="2581360"/>
            <a:ext cx="22437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rPr b="1" lang="ru"/>
              <a:t>Технический руководитель кластера Заказы с Доставкой</a:t>
            </a:r>
            <a:endParaRPr b="1"/>
          </a:p>
        </p:txBody>
      </p:sp>
      <p:sp>
        <p:nvSpPr>
          <p:cNvPr id="473" name="Google Shape;473;p54"/>
          <p:cNvSpPr txBox="1"/>
          <p:nvPr>
            <p:ph idx="4" type="body"/>
          </p:nvPr>
        </p:nvSpPr>
        <p:spPr>
          <a:xfrm>
            <a:off x="247491" y="2074253"/>
            <a:ext cx="34548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ru"/>
              <a:t>Хайртдинов Шамиль</a:t>
            </a:r>
            <a:endParaRPr/>
          </a:p>
        </p:txBody>
      </p:sp>
      <p:sp>
        <p:nvSpPr>
          <p:cNvPr id="474" name="Google Shape;474;p54"/>
          <p:cNvSpPr txBox="1"/>
          <p:nvPr>
            <p:ph idx="5" type="body"/>
          </p:nvPr>
        </p:nvSpPr>
        <p:spPr>
          <a:xfrm>
            <a:off x="4571999" y="927806"/>
            <a:ext cx="39426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ru"/>
              <a:t>Платформа – это продукт, просто со специфическими </a:t>
            </a:r>
            <a:r>
              <a:rPr lang="ru"/>
              <a:t>пользователями</a:t>
            </a:r>
            <a:endParaRPr/>
          </a:p>
        </p:txBody>
      </p:sp>
      <p:sp>
        <p:nvSpPr>
          <p:cNvPr id="475" name="Google Shape;475;p54"/>
          <p:cNvSpPr txBox="1"/>
          <p:nvPr>
            <p:ph idx="6" type="body"/>
          </p:nvPr>
        </p:nvSpPr>
        <p:spPr>
          <a:xfrm>
            <a:off x="4572000" y="2065475"/>
            <a:ext cx="3849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lt1"/>
                </a:solidFill>
              </a:rPr>
              <a:t>Важно понимать тех, для кого создается платформа строится и собрать от них больше </a:t>
            </a:r>
            <a:r>
              <a:rPr lang="ru">
                <a:solidFill>
                  <a:schemeClr val="lt1"/>
                </a:solidFill>
              </a:rPr>
              <a:t>информации</a:t>
            </a:r>
            <a:r>
              <a:rPr lang="ru">
                <a:solidFill>
                  <a:schemeClr val="lt1"/>
                </a:solidFill>
              </a:rPr>
              <a:t>, она вам поможет в определении вижена</a:t>
            </a:r>
            <a:endParaRPr sz="1400"/>
          </a:p>
        </p:txBody>
      </p:sp>
      <p:pic>
        <p:nvPicPr>
          <p:cNvPr descr="Изображение" id="476" name="Google Shape;47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77252">
            <a:off x="2245710" y="3081313"/>
            <a:ext cx="1506202" cy="127272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4"/>
          <p:cNvSpPr txBox="1"/>
          <p:nvPr>
            <p:ph idx="6" type="body"/>
          </p:nvPr>
        </p:nvSpPr>
        <p:spPr>
          <a:xfrm>
            <a:off x="4572009" y="2847025"/>
            <a:ext cx="38493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lt1"/>
                </a:solidFill>
              </a:rPr>
              <a:t>Если что-то не получается – подумайте, как можно добиваться результатов, </a:t>
            </a:r>
            <a:r>
              <a:rPr lang="ru">
                <a:solidFill>
                  <a:schemeClr val="lt1"/>
                </a:solidFill>
              </a:rPr>
              <a:t>используя инженерную смекалку </a:t>
            </a:r>
            <a:endParaRPr sz="1400"/>
          </a:p>
        </p:txBody>
      </p:sp>
      <p:sp>
        <p:nvSpPr>
          <p:cNvPr id="478" name="Google Shape;478;p54"/>
          <p:cNvSpPr txBox="1"/>
          <p:nvPr>
            <p:ph idx="6" type="body"/>
          </p:nvPr>
        </p:nvSpPr>
        <p:spPr>
          <a:xfrm>
            <a:off x="4572000" y="3513625"/>
            <a:ext cx="39426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lt1"/>
                </a:solidFill>
              </a:rPr>
              <a:t>Если вы работаете в продуктовой команде, то продуктовый подход позволит вам быть на одной волне с теми, кто принимает решение и вы быстрее договоритесь</a:t>
            </a:r>
            <a:endParaRPr sz="1400"/>
          </a:p>
        </p:txBody>
      </p:sp>
      <p:sp>
        <p:nvSpPr>
          <p:cNvPr id="479" name="Google Shape;479;p54"/>
          <p:cNvSpPr/>
          <p:nvPr/>
        </p:nvSpPr>
        <p:spPr>
          <a:xfrm>
            <a:off x="357200" y="4196950"/>
            <a:ext cx="574800" cy="57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4"/>
          <p:cNvSpPr/>
          <p:nvPr/>
        </p:nvSpPr>
        <p:spPr>
          <a:xfrm>
            <a:off x="312550" y="4164025"/>
            <a:ext cx="574800" cy="574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Изображение" id="481" name="Google Shape;481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650" y="4295575"/>
            <a:ext cx="372795" cy="31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29" name="Google Shape;129;p23"/>
          <p:cNvSpPr txBox="1"/>
          <p:nvPr>
            <p:ph idx="3" type="body"/>
          </p:nvPr>
        </p:nvSpPr>
        <p:spPr>
          <a:xfrm>
            <a:off x="234438" y="1800325"/>
            <a:ext cx="86199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ru"/>
              <a:t>Продуктовый подход в разработке</a:t>
            </a:r>
            <a:endParaRPr b="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lang="ru">
                <a:solidFill>
                  <a:schemeClr val="dk1"/>
                </a:solidFill>
              </a:rPr>
              <a:t>Платформизация</a:t>
            </a:r>
            <a:endParaRPr b="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0" lang="ru">
                <a:solidFill>
                  <a:schemeClr val="dk1"/>
                </a:solidFill>
              </a:rPr>
              <a:t>Ценности компании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130" name="Google Shape;130;p23"/>
          <p:cNvSpPr txBox="1"/>
          <p:nvPr>
            <p:ph idx="4" type="body"/>
          </p:nvPr>
        </p:nvSpPr>
        <p:spPr>
          <a:xfrm>
            <a:off x="234454" y="622200"/>
            <a:ext cx="4505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ru"/>
              <a:t>Синхронизируем словарь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8450"/>
            <a:ext cx="6474501" cy="479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8201" y="2652588"/>
            <a:ext cx="2212301" cy="221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8593209" y="262388"/>
            <a:ext cx="312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0" y="1747359"/>
            <a:ext cx="91440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spAutoFit/>
          </a:bodyPr>
          <a:lstStyle/>
          <a:p>
            <a:pPr indent="0" lvl="0" marL="0" rtl="0" algn="ctr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Helvetica Neue"/>
              <a:buNone/>
            </a:pPr>
            <a:r>
              <a:rPr lang="ru"/>
              <a:t>Результат </a:t>
            </a:r>
            <a:endParaRPr/>
          </a:p>
          <a:p>
            <a:pPr indent="0" lvl="0" marL="0" rtl="0" algn="ctr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Helvetica Neue"/>
              <a:buNone/>
            </a:pPr>
            <a:r>
              <a:rPr lang="ru"/>
              <a:t>начинается </a:t>
            </a:r>
            <a:endParaRPr/>
          </a:p>
          <a:p>
            <a:pPr indent="0" lvl="0" marL="0" rtl="0" algn="ctr">
              <a:lnSpc>
                <a:spcPct val="823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Helvetica Neue"/>
              <a:buNone/>
            </a:pPr>
            <a:r>
              <a:rPr lang="ru"/>
              <a:t>с меня</a:t>
            </a:r>
            <a:endParaRPr/>
          </a:p>
        </p:txBody>
      </p:sp>
      <p:pic>
        <p:nvPicPr>
          <p:cNvPr descr="Изображение" id="144" name="Google Shape;14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0005" y="3540463"/>
            <a:ext cx="2581276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-1" y="1307075"/>
            <a:ext cx="914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ru" sz="2000">
                <a:latin typeface="Helvetica Neue"/>
                <a:ea typeface="Helvetica Neue"/>
                <a:cs typeface="Helvetica Neue"/>
                <a:sym typeface="Helvetica Neue"/>
              </a:rPr>
              <a:t>Глава 1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51" name="Google Shape;151;p26"/>
          <p:cNvSpPr txBox="1"/>
          <p:nvPr>
            <p:ph idx="4" type="body"/>
          </p:nvPr>
        </p:nvSpPr>
        <p:spPr>
          <a:xfrm>
            <a:off x="234454" y="622200"/>
            <a:ext cx="4505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ru"/>
              <a:t>Предпосылки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200" y="1761050"/>
            <a:ext cx="2817577" cy="281757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903576" y="1467625"/>
            <a:ext cx="4077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Переход в онлайн</a:t>
            </a: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После пандемии намечающийся тренд перехода в онлайн стал устоявшейся привычкой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903577" y="2398200"/>
            <a:ext cx="41457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Увеличивающаяся сложность</a:t>
            </a: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Количество сервисов растет в геометрической прогрессии. Увеличивается сложность разработки.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903578" y="3530050"/>
            <a:ext cx="46968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Масштабирование и стабильность</a:t>
            </a:r>
            <a:r>
              <a:rPr b="1" lang="ru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">
                <a:solidFill>
                  <a:srgbClr val="1515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 нынешнем мире стабильность сервисов потребления становится нормой и то, что раньше считалось нормой, теперь не воспринимается пользователями.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993" y="1330566"/>
            <a:ext cx="671513" cy="732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993" y="3414708"/>
            <a:ext cx="671513" cy="635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4145" y="2398205"/>
            <a:ext cx="607219" cy="53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idx="12" type="sldNum"/>
          </p:nvPr>
        </p:nvSpPr>
        <p:spPr>
          <a:xfrm>
            <a:off x="8593209" y="262388"/>
            <a:ext cx="312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268725" y="587925"/>
            <a:ext cx="44178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b="1" lang="ru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Темпы роста разных транзакционных продуктов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25" y="1458450"/>
            <a:ext cx="4598649" cy="26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4875" y="1458450"/>
            <a:ext cx="3052524" cy="269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 rot="-5400000">
            <a:off x="7063512" y="2659219"/>
            <a:ext cx="32502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rPr lang="ru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Количество продуктов</a:t>
            </a:r>
            <a:endParaRPr i="0" sz="1100" u="none" cap="none" strike="noStrike">
              <a:solidFill>
                <a:srgbClr val="000000"/>
              </a:solidFill>
            </a:endParaRPr>
          </a:p>
        </p:txBody>
      </p:sp>
      <p:sp>
        <p:nvSpPr>
          <p:cNvPr id="168" name="Google Shape;168;p27"/>
          <p:cNvSpPr txBox="1"/>
          <p:nvPr/>
        </p:nvSpPr>
        <p:spPr>
          <a:xfrm rot="-5400000">
            <a:off x="-930075" y="2577625"/>
            <a:ext cx="246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</a:rPr>
              <a:t>Количество сделок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idx="12" type="sldNum"/>
          </p:nvPr>
        </p:nvSpPr>
        <p:spPr>
          <a:xfrm>
            <a:off x="8616254" y="262388"/>
            <a:ext cx="239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174" name="Google Shape;174;p28"/>
          <p:cNvSpPr txBox="1"/>
          <p:nvPr>
            <p:ph idx="4" type="body"/>
          </p:nvPr>
        </p:nvSpPr>
        <p:spPr>
          <a:xfrm>
            <a:off x="234454" y="622200"/>
            <a:ext cx="4505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r>
              <a:rPr lang="ru"/>
              <a:t>Эволюция транзакции в доставке</a:t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75" y="2392338"/>
            <a:ext cx="6642627" cy="13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875" y="2392350"/>
            <a:ext cx="6642627" cy="211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887" y="1921897"/>
            <a:ext cx="8640225" cy="2581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313" y="1411175"/>
            <a:ext cx="8617375" cy="309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